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64" r:id="rId3"/>
    <p:sldId id="265" r:id="rId4"/>
    <p:sldId id="257" r:id="rId5"/>
    <p:sldId id="258" r:id="rId6"/>
    <p:sldId id="259" r:id="rId7"/>
    <p:sldId id="261" r:id="rId8"/>
    <p:sldId id="262" r:id="rId9"/>
    <p:sldId id="260" r:id="rId10"/>
    <p:sldId id="266" r:id="rId11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648E2-6422-4CC4-8C90-B58DC7350610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80658-C863-4E5D-96EB-8FFB5EED5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039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80658-C863-4E5D-96EB-8FFB5EED5BA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568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43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13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0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01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477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753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431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53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81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7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DE167-2A45-4199-84DC-8DF9349A2F5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7B514-A4E3-4635-83FF-1C721B593A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880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683568" y="1689694"/>
            <a:ext cx="7704856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Рекомендации по заполнению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anose="02020603050405020304" pitchFamily="18" charset="0"/>
              </a:rPr>
              <a:t>форм отчётности о финансово-экономическом состоянии по обслуживающим предприятиям, пищевой и перерабатывающей промышленности за 2022 год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43508" y="260648"/>
            <a:ext cx="8784976" cy="469777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сельского хозяйства и продовольствия Кировской области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096126" y="6093295"/>
            <a:ext cx="2047874" cy="7742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7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специалист-эксперт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бухгалтерского учёта и ревизионной работы </a:t>
            </a:r>
          </a:p>
          <a:p>
            <a:r>
              <a:rPr lang="ru-RU" sz="11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Иззатов Эльшан Али-заде</a:t>
            </a:r>
            <a:endParaRPr lang="ru-RU" sz="11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67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078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7284"/>
            <a:ext cx="7920880" cy="6602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69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71600" y="764704"/>
            <a:ext cx="3670920" cy="4699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ru-RU" altLang="ko-KR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Пищевая и перерабатывающая промышленность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endParaRPr lang="ru-RU" altLang="ko-KR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Финансовые формы 1-5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6-АПК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10-АПК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11-АПК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12-АПК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14-АПК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16-АПК</a:t>
            </a:r>
            <a:endParaRPr lang="ru-RU" altLang="ko-KR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굴림" charset="-127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932040" y="764704"/>
            <a:ext cx="3679254" cy="469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lnSpc>
                <a:spcPct val="80000"/>
              </a:lnSpc>
              <a:buFontTx/>
              <a:buNone/>
            </a:pPr>
            <a:r>
              <a:rPr lang="ru-RU" altLang="ko-KR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Обслуживающие предприятия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ru-RU" altLang="ko-KR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endParaRPr lang="ru-RU" altLang="ko-KR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굴림" charset="-127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Финансовые формы 1-5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6-АПК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10-АПК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11-АПК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12-АПК</a:t>
            </a:r>
          </a:p>
          <a:p>
            <a:pPr>
              <a:lnSpc>
                <a:spcPct val="80000"/>
              </a:lnSpc>
            </a:pPr>
            <a:r>
              <a:rPr lang="ru-RU" altLang="ko-KR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굴림" charset="-127"/>
                <a:cs typeface="Times New Roman" pitchFamily="18" charset="0"/>
              </a:rPr>
              <a:t>14-АПК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99667" y="43651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Бланки отчётности направлены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электронной почте 16.01.2023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44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251520" y="260648"/>
            <a:ext cx="8640960" cy="6336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11-АПК «Отчет о производственных мощностях </a:t>
            </a:r>
          </a:p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(объектах агропромышленного комплекса) за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год»</a:t>
            </a:r>
          </a:p>
          <a:p>
            <a:pPr marL="0" indent="0">
              <a:buFont typeface="Arial" pitchFamily="34" charset="0"/>
              <a:buNone/>
            </a:pPr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Отражаются производственные мощности по объектам агропромышленного комплекса, перечень которых содержится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Постановлении Правительства РФ от 24.11.2018 № 1413. 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объекты могут быть как собственные, так и арендованные.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отражается наличие объектов на начало года, поступление, выбытие и наличие объектов на конец периода.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6910219"/>
              </p:ext>
            </p:extLst>
          </p:nvPr>
        </p:nvGraphicFramePr>
        <p:xfrm>
          <a:off x="395536" y="3429000"/>
          <a:ext cx="8280920" cy="2972435"/>
        </p:xfrm>
        <a:graphic>
          <a:graphicData uri="http://schemas.openxmlformats.org/drawingml/2006/table">
            <a:tbl>
              <a:tblPr/>
              <a:tblGrid>
                <a:gridCol w="5760640"/>
                <a:gridCol w="1080120"/>
                <a:gridCol w="144016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Раздел 1. Сведения о наличии производственных мощностей (объектов агропромышленного комплекса)***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Код строки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Единицы измерения мощности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Предприятие по переработке и консервированию рыбы, ракообразных и моллюсков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тыс.т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Предприятие по глубокой переработке зерна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тыс.т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Предприятие по переработке масличных культур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тыс.т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Предприятие по производству сухих молочных продуктов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тыс.т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Оптово-распределительный центр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тыс.т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Репродуктор первого порядка для производства родительских форм птицы яичного и мясного направления продуктивности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 птицемест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тыс.т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Репродуктор второго порядка для производства инкубационного яйца финального гибрида птицы яичного и мясного направления продуктивности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тыс птицемест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111990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err="1">
                          <a:effectLst/>
                          <a:latin typeface="Times New Roman"/>
                        </a:rPr>
                        <a:t>тыс.т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116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251520" y="260647"/>
            <a:ext cx="8640960" cy="6480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12-АПК «Отчет о затратах на выполнение работ и оказание услуг </a:t>
            </a: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(на сторону) за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год»</a:t>
            </a:r>
          </a:p>
          <a:p>
            <a:pPr marL="0" indent="0">
              <a:buFont typeface="Arial" pitchFamily="34" charset="0"/>
              <a:buNone/>
            </a:pPr>
            <a:endParaRPr lang="ru-RU" sz="1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Отражаются затраты на выполнение работ и оказание услуг на сторону в области растениеводства, животноводства, рыбоводства, переработки, прочих работ, а также реализация покупных товаров, себестоимость и выручка от всего объёма работ и услуг, реализованных в отчётном периоде. Эта форма должна уравниваться с 6-АПК стр. 63130, 63230.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049351"/>
              </p:ext>
            </p:extLst>
          </p:nvPr>
        </p:nvGraphicFramePr>
        <p:xfrm>
          <a:off x="328955" y="2780928"/>
          <a:ext cx="8486090" cy="3792800"/>
        </p:xfrm>
        <a:graphic>
          <a:graphicData uri="http://schemas.openxmlformats.org/drawingml/2006/table">
            <a:tbl>
              <a:tblPr/>
              <a:tblGrid>
                <a:gridCol w="39886"/>
                <a:gridCol w="1970911"/>
                <a:gridCol w="864096"/>
                <a:gridCol w="864096"/>
                <a:gridCol w="1080120"/>
                <a:gridCol w="1008112"/>
                <a:gridCol w="792088"/>
                <a:gridCol w="648072"/>
                <a:gridCol w="1218709"/>
              </a:tblGrid>
              <a:tr h="465386"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658" marR="6658" marT="66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Затраты на выполнение работ, оказание услуг (на сторону), тыс. руб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Себестоимость работ/услуг, </a:t>
                      </a:r>
                      <a:br>
                        <a:rPr lang="ru-RU" sz="11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тыс. руб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Выручка </a:t>
                      </a:r>
                      <a:br>
                        <a:rPr lang="ru-RU" sz="11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от реализации работ и услуг, </a:t>
                      </a:r>
                      <a:br>
                        <a:rPr lang="ru-RU" sz="11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тыс. руб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Валовая рентабельность,</a:t>
                      </a:r>
                      <a:br>
                        <a:rPr lang="ru-RU" sz="11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Справочно: КР и УР, включенные в полную себестоимость работ/услуг (гр_10), (счета: 44 и 26)</a:t>
                      </a:r>
                      <a:br>
                        <a:rPr lang="ru-RU" sz="11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тыс.руб.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</a:tr>
              <a:tr h="31342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658" marR="6658" marT="66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Всего </a:t>
                      </a:r>
                      <a:br>
                        <a:rPr lang="ru-RU" sz="11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(гр.4+ 5+</a:t>
                      </a:r>
                      <a:br>
                        <a:rPr lang="ru-RU" sz="11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6+ 7+ 8+ 9)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в том числе по статьям: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993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658" marR="6658" marT="66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оплата труда </a:t>
                      </a:r>
                      <a:br>
                        <a:rPr lang="ru-RU" sz="1100" b="0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с отчислениями на социальные нужды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3974">
                <a:tc>
                  <a:txBody>
                    <a:bodyPr/>
                    <a:lstStyle/>
                    <a:p>
                      <a:pPr algn="l" fontAlgn="b"/>
                      <a:r>
                        <a:rPr lang="ru-RU" sz="105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658" marR="6658" marT="665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566">
                <a:tc>
                  <a:txBody>
                    <a:bodyPr/>
                    <a:lstStyle/>
                    <a:p>
                      <a:pPr algn="ctr" fontAlgn="ctr"/>
                      <a:endParaRPr lang="ru-RU" sz="1050" b="0" i="1" u="none" strike="noStrike">
                        <a:effectLst/>
                        <a:latin typeface="Times New Roman"/>
                      </a:endParaRPr>
                    </a:p>
                  </a:txBody>
                  <a:tcPr marL="6658" marR="6658" marT="66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519">
                <a:tc>
                  <a:txBody>
                    <a:bodyPr/>
                    <a:lstStyle/>
                    <a:p>
                      <a:pPr algn="l" fontAlgn="ctr"/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6658" marR="6658" marT="66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Всего по организации:</a:t>
                      </a:r>
                      <a:br>
                        <a:rPr lang="ru-RU" sz="11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(стр.121100+ 121200+ 121300)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121000</a:t>
                      </a:r>
                    </a:p>
                  </a:txBody>
                  <a:tcPr marL="6658" marR="6658" marT="6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</a:tr>
              <a:tr h="1755450">
                <a:tc>
                  <a:txBody>
                    <a:bodyPr/>
                    <a:lstStyle/>
                    <a:p>
                      <a:pPr algn="l" fontAlgn="ctr"/>
                      <a:endParaRPr lang="ru-RU" sz="1100" b="1" i="0" u="none" strike="noStrike">
                        <a:effectLst/>
                        <a:latin typeface="Times New Roman"/>
                      </a:endParaRPr>
                    </a:p>
                  </a:txBody>
                  <a:tcPr marL="6658" marR="6658" marT="66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Услуги в области растениеводства, животноводства, рыбоводства и переработки сельскохозяйственной продукции, кроме ветеринарных услуг</a:t>
                      </a:r>
                      <a:br>
                        <a:rPr lang="ru-RU" sz="11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(стр.121110+ 121120+ 121130+ 121140+ 121150+ 121160)</a:t>
                      </a:r>
                    </a:p>
                  </a:txBody>
                  <a:tcPr marL="6658" marR="6658" marT="66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121100</a:t>
                      </a:r>
                    </a:p>
                  </a:txBody>
                  <a:tcPr marL="6658" marR="6658" marT="665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348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743003"/>
              </p:ext>
            </p:extLst>
          </p:nvPr>
        </p:nvGraphicFramePr>
        <p:xfrm>
          <a:off x="304789" y="1479994"/>
          <a:ext cx="8299659" cy="2316480"/>
        </p:xfrm>
        <a:graphic>
          <a:graphicData uri="http://schemas.openxmlformats.org/drawingml/2006/table">
            <a:tbl>
              <a:tblPr/>
              <a:tblGrid>
                <a:gridCol w="5275323"/>
                <a:gridCol w="720080"/>
                <a:gridCol w="1152128"/>
                <a:gridCol w="1152128"/>
              </a:tblGrid>
              <a:tr h="19050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effectLst/>
                          <a:latin typeface="Times New Roman"/>
                        </a:rPr>
                        <a:t>Раздел 14-1. Приобретение и использование сельскохозяйственной продукции (сырья) для первичной и промышленной переработки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387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Направлено на переработку сырья (без учета сырья на давальческой основе), ц***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4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собственного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покупного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5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ВСЕГО (стр.141100 + 141200+141300+141400+141500)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141000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1. Продукция растениеводства:</a:t>
                      </a:r>
                      <a:br>
                        <a:rPr lang="ru-RU" sz="1200" b="1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(стр.141110+ 141120+ 141130+ 141140+ 141150+ 141160+ 141170+ 141190)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141100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1" u="none" strike="noStrike" dirty="0">
                          <a:effectLst/>
                          <a:latin typeface="Times New Roman"/>
                        </a:rPr>
                        <a:t>СПРАВОЧНО: зерно, направленное на глубокую переработку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141125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  <p:sp>
        <p:nvSpPr>
          <p:cNvPr id="6" name="Объект 2"/>
          <p:cNvSpPr txBox="1">
            <a:spLocks/>
          </p:cNvSpPr>
          <p:nvPr/>
        </p:nvSpPr>
        <p:spPr>
          <a:xfrm>
            <a:off x="251520" y="260648"/>
            <a:ext cx="8496944" cy="640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14-АПК «Отчет о производстве, затратах, себестоимости и реализации продукции первичной и промышленной переработки, произведенной из сельскохозяйственного сырья за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год»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0578463"/>
              </p:ext>
            </p:extLst>
          </p:nvPr>
        </p:nvGraphicFramePr>
        <p:xfrm>
          <a:off x="323528" y="4293096"/>
          <a:ext cx="8280920" cy="2078355"/>
        </p:xfrm>
        <a:graphic>
          <a:graphicData uri="http://schemas.openxmlformats.org/drawingml/2006/table">
            <a:tbl>
              <a:tblPr/>
              <a:tblGrid>
                <a:gridCol w="5256584"/>
                <a:gridCol w="720080"/>
                <a:gridCol w="1152128"/>
                <a:gridCol w="1152128"/>
              </a:tblGrid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3. Продукция первичной переработки сельскохозяйственного сырья </a:t>
                      </a:r>
                      <a:br>
                        <a:rPr lang="ru-RU" sz="1200" b="1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(стр.141310+ 141320+ 141330+ 141340+ 141350+ 141360)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141300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прочая продукция первичной переработки сельскохозяйственного сырья (растениеводство и животноводство)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141350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прочая продукция промышленной переработки сельскохозяйственного сырья (растениеводство и животноводство)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141360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effectLst/>
                          <a:latin typeface="Times New Roman"/>
                        </a:rPr>
                        <a:t>4. Продукция подсобных производств и промыслов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Times New Roman"/>
                        </a:rPr>
                        <a:t>141400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BBF"/>
                    </a:solidFill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в том числе: </a:t>
                      </a:r>
                      <a:br>
                        <a:rPr lang="ru-RU" sz="12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дикоростущие плоды и ягоды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141410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выловленная рыба (дикая)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141420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дикие животные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141430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9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251520" y="260648"/>
            <a:ext cx="8640960" cy="640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14-АПК «Отчет о производстве, затратах, себестоимости и реализации продукции первичной и промышленной переработки, произведенной из сельскохозяйственного сырья за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год»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528505"/>
              </p:ext>
            </p:extLst>
          </p:nvPr>
        </p:nvGraphicFramePr>
        <p:xfrm>
          <a:off x="251520" y="1772816"/>
          <a:ext cx="8496944" cy="4320481"/>
        </p:xfrm>
        <a:graphic>
          <a:graphicData uri="http://schemas.openxmlformats.org/drawingml/2006/table">
            <a:tbl>
              <a:tblPr/>
              <a:tblGrid>
                <a:gridCol w="5932715"/>
                <a:gridCol w="1018380"/>
                <a:gridCol w="1545849"/>
              </a:tblGrid>
              <a:tr h="596497"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800" b="1" i="0" u="none" strike="noStrike" dirty="0">
                          <a:effectLst/>
                          <a:latin typeface="Times New Roman"/>
                        </a:rPr>
                        <a:t>Раздел 14-2. Объем и себестоимость производства продукции первичной и промышленной переработки сельскохозяйственного сырья за год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37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2. Продукция первичной переработки (животноводство):</a:t>
                      </a:r>
                      <a:br>
                        <a:rPr lang="ru-RU" sz="1400" b="1" i="0" u="none" strike="noStrike" dirty="0">
                          <a:effectLst/>
                          <a:latin typeface="Times New Roman"/>
                        </a:rPr>
                      </a:br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(стр.142210+ 142220+ 142230+ 142240+ 142250+142260+ 142270)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142200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734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рыба переработанная и консервированная, ракообразные и </a:t>
                      </a:r>
                      <a:r>
                        <a:rPr lang="ru-RU" sz="1400" b="0" i="0" u="none" strike="noStrike" dirty="0" err="1">
                          <a:effectLst/>
                          <a:latin typeface="Times New Roman"/>
                        </a:rPr>
                        <a:t>маллюски</a:t>
                      </a:r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 (тыс. </a:t>
                      </a:r>
                      <a:r>
                        <a:rPr lang="ru-RU" sz="1400" b="0" i="0" u="none" strike="noStrike" dirty="0" err="1">
                          <a:effectLst/>
                          <a:latin typeface="Times New Roman"/>
                        </a:rPr>
                        <a:t>усл.банк</a:t>
                      </a:r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142270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5734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в том числе: продукция переработки дикой рыбы, ракообразные и </a:t>
                      </a:r>
                      <a:r>
                        <a:rPr lang="ru-RU" sz="1400" b="0" i="0" u="none" strike="noStrike" dirty="0" err="1">
                          <a:effectLst/>
                          <a:latin typeface="Times New Roman"/>
                        </a:rPr>
                        <a:t>маллюски</a:t>
                      </a:r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 дикие (тыс. </a:t>
                      </a:r>
                      <a:r>
                        <a:rPr lang="ru-RU" sz="1400" b="0" i="0" u="none" strike="noStrike" dirty="0" err="1">
                          <a:effectLst/>
                          <a:latin typeface="Times New Roman"/>
                        </a:rPr>
                        <a:t>усл.банк</a:t>
                      </a:r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)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142271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5734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3. Продукция промышленной переработки:</a:t>
                      </a:r>
                      <a:br>
                        <a:rPr lang="ru-RU" sz="14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(стр.142310+ 142320+ 142330+ 142340+ 142350+ 142390)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142300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707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в том числе: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продукция глубокой переработки зерна (кроме крахмала и крахмалопродуктов)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142391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5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крахмал и </a:t>
                      </a:r>
                      <a:r>
                        <a:rPr lang="ru-RU" sz="1400" b="0" i="0" u="none" strike="noStrike" dirty="0" err="1">
                          <a:effectLst/>
                          <a:latin typeface="Times New Roman"/>
                        </a:rPr>
                        <a:t>крахмалопродукты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142392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314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251520" y="260648"/>
            <a:ext cx="8712968" cy="6408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14-АПК «Отчет о производстве, затратах, себестоимости и реализации продукции первичной и промышленной переработки, произведенной из сельскохозяйственного сырья за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9403571"/>
              </p:ext>
            </p:extLst>
          </p:nvPr>
        </p:nvGraphicFramePr>
        <p:xfrm>
          <a:off x="345134" y="1412776"/>
          <a:ext cx="8475338" cy="3333750"/>
        </p:xfrm>
        <a:graphic>
          <a:graphicData uri="http://schemas.openxmlformats.org/drawingml/2006/table">
            <a:tbl>
              <a:tblPr/>
              <a:tblGrid>
                <a:gridCol w="1778594"/>
                <a:gridCol w="648072"/>
                <a:gridCol w="1152128"/>
                <a:gridCol w="1512168"/>
                <a:gridCol w="864096"/>
                <a:gridCol w="2520280"/>
              </a:tblGrid>
              <a:tr h="190500">
                <a:tc gridSpan="6">
                  <a:txBody>
                    <a:bodyPr/>
                    <a:lstStyle/>
                    <a:p>
                      <a:pPr algn="ctr" fontAlgn="t"/>
                      <a:r>
                        <a:rPr lang="ru-RU" sz="1800" b="1" i="0" u="none" strike="noStrike" dirty="0">
                          <a:effectLst/>
                          <a:latin typeface="Times New Roman"/>
                        </a:rPr>
                        <a:t>Раздел 14-2. Объем и себестоимость производства продукции первичной и промышленной переработки сельскохозяйственного сырья за год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46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Выход готовой продукции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 (ц, дкл, тыс.шт., тыс.усл.банк)*****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СПРАВОЧНО: 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в пересчете на убойный вес (мясо), на молоко в зачетном весе (молокопро-</a:t>
                      </a:r>
                      <a:br>
                        <a:rPr lang="ru-RU" sz="1400" b="0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дукты)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Затраты на основное производство, тыс. </a:t>
                      </a:r>
                      <a:r>
                        <a:rPr lang="ru-RU" sz="1400" b="0" i="0" u="none" strike="noStrike" dirty="0" err="1">
                          <a:effectLst/>
                          <a:latin typeface="Times New Roman"/>
                        </a:rPr>
                        <a:t>руб</a:t>
                      </a:r>
                      <a:endParaRPr lang="ru-RU" sz="14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4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материальные затраты: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4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effectLst/>
                          <a:latin typeface="Times New Roman"/>
                        </a:rPr>
                        <a:t>оплата работ и услуг производственного характера, в т.ч. выполненных сторонними организациями, прочие материальные затраты (предметы труда, используемые в производстве)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</a:tr>
              <a:tr h="16446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ВСЕГО</a:t>
                      </a:r>
                      <a:br>
                        <a:rPr lang="ru-RU" sz="1400" b="1" i="0" u="none" strike="noStrike">
                          <a:effectLst/>
                          <a:latin typeface="Times New Roman"/>
                        </a:rPr>
                      </a:br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(стр.142100+ 142200+ 142300)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142000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effectLst/>
                          <a:latin typeface="Times New Roman"/>
                        </a:rPr>
                        <a:t>Х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C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28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16-АПК «Баланс продукции за 2022 год»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723439"/>
              </p:ext>
            </p:extLst>
          </p:nvPr>
        </p:nvGraphicFramePr>
        <p:xfrm>
          <a:off x="323528" y="1052735"/>
          <a:ext cx="8424936" cy="5400600"/>
        </p:xfrm>
        <a:graphic>
          <a:graphicData uri="http://schemas.openxmlformats.org/drawingml/2006/table">
            <a:tbl>
              <a:tblPr/>
              <a:tblGrid>
                <a:gridCol w="6190877"/>
                <a:gridCol w="870592"/>
                <a:gridCol w="1363467"/>
              </a:tblGrid>
              <a:tr h="5469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Наименвание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показателя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Наличие на начало года, 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619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34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зерно и семена прочих зерновых культур </a:t>
                      </a:r>
                      <a:b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(озимых и яровых)</a:t>
                      </a:r>
                    </a:p>
                  </a:txBody>
                  <a:tcPr marL="17145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6234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из них:</a:t>
                      </a:r>
                      <a:b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рожь (озимая, яровая)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161171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539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гречиха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161172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539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овес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161173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539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просо</a:t>
                      </a:r>
                    </a:p>
                  </a:txBody>
                  <a:tcPr marL="342900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161174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539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Овощи защищенного грунта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9291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Вина виноградные из свежего винограда (вина игристые; вина кроме игристых и газированных); сусло виноградное (дкл)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163180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6234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глубокой переработки зерна (кроме крахмала и крахмалопродуктов)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163190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  <a:tr h="3764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Крахмал и крахмалопродукты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C1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163200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891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71</TotalTime>
  <Words>837</Words>
  <Application>Microsoft Office PowerPoint</Application>
  <PresentationFormat>Экран (4:3)</PresentationFormat>
  <Paragraphs>234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16-АПК «Баланс продукции за 2022 год»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Userbuh1</dc:creator>
  <cp:lastModifiedBy>Userbuh1</cp:lastModifiedBy>
  <cp:revision>8</cp:revision>
  <cp:lastPrinted>2023-02-01T06:27:16Z</cp:lastPrinted>
  <dcterms:created xsi:type="dcterms:W3CDTF">2023-02-01T05:16:16Z</dcterms:created>
  <dcterms:modified xsi:type="dcterms:W3CDTF">2023-02-01T10:51:44Z</dcterms:modified>
</cp:coreProperties>
</file>