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12"/>
  </p:notesMasterIdLst>
  <p:sldIdLst>
    <p:sldId id="256" r:id="rId2"/>
    <p:sldId id="264" r:id="rId3"/>
    <p:sldId id="265" r:id="rId4"/>
    <p:sldId id="257" r:id="rId5"/>
    <p:sldId id="258" r:id="rId6"/>
    <p:sldId id="259" r:id="rId7"/>
    <p:sldId id="261" r:id="rId8"/>
    <p:sldId id="262" r:id="rId9"/>
    <p:sldId id="260" r:id="rId10"/>
    <p:sldId id="266" r:id="rId11"/>
  </p:sldIdLst>
  <p:sldSz cx="9144000" cy="6858000" type="screen4x3"/>
  <p:notesSz cx="6761163" cy="99425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65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9837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29761" y="0"/>
            <a:ext cx="2929837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5648E2-6422-4CC4-8C90-B58DC7350610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896938" y="746125"/>
            <a:ext cx="4967287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6117" y="4722694"/>
            <a:ext cx="5408930" cy="447413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3662"/>
            <a:ext cx="2929837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29761" y="9443662"/>
            <a:ext cx="2929837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380658-C863-4E5D-96EB-8FFB5EED5B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610396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380658-C863-4E5D-96EB-8FFB5EED5BAF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135687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512438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18132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04603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301003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694771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38753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184317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15353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80812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5379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11716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9DE167-2A45-4199-84DC-8DF9349A2F5D}" type="datetimeFigureOut">
              <a:rPr lang="ru-RU" smtClean="0"/>
              <a:t>01.02.2023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E7B514-A4E3-4635-83FF-1C721B593A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13880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 txBox="1">
            <a:spLocks noChangeArrowheads="1"/>
          </p:cNvSpPr>
          <p:nvPr/>
        </p:nvSpPr>
        <p:spPr>
          <a:xfrm>
            <a:off x="683568" y="1689694"/>
            <a:ext cx="7704856" cy="28083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Bef>
                <a:spcPct val="50000"/>
              </a:spcBef>
            </a:pPr>
            <a:r>
              <a:rPr lang="ru-RU" sz="28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anose="02020603050405020304" pitchFamily="18" charset="0"/>
              </a:rPr>
              <a:t>Рекомендации по заполнению </a:t>
            </a:r>
            <a:br>
              <a:rPr lang="ru-RU" sz="28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anose="02020603050405020304" pitchFamily="18" charset="0"/>
              </a:rPr>
            </a:br>
            <a:r>
              <a:rPr lang="ru-RU" sz="28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anose="02020603050405020304" pitchFamily="18" charset="0"/>
              </a:rPr>
              <a:t>форм отчётности о финансово-экономическом состоянии по обслуживающим предприятиям, пищевой и перерабатывающей промышленности за 2022 год</a:t>
            </a:r>
            <a:endParaRPr lang="ru-RU" b="1" i="1" dirty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Rectangle 9"/>
          <p:cNvSpPr>
            <a:spLocks noGrp="1" noChangeArrowheads="1"/>
          </p:cNvSpPr>
          <p:nvPr>
            <p:ph type="subTitle" idx="1"/>
          </p:nvPr>
        </p:nvSpPr>
        <p:spPr>
          <a:xfrm>
            <a:off x="143508" y="260648"/>
            <a:ext cx="8784976" cy="469777"/>
          </a:xfrm>
        </p:spPr>
        <p:txBody>
          <a:bodyPr>
            <a:normAutofit/>
          </a:bodyPr>
          <a:lstStyle/>
          <a:p>
            <a:pPr algn="ctr"/>
            <a:r>
              <a:rPr lang="ru-RU" sz="20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Министерство сельского хозяйства и продовольствия Кировской области</a:t>
            </a:r>
            <a:endParaRPr lang="ru-RU" sz="20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6" name="Заголовок 1"/>
          <p:cNvSpPr txBox="1">
            <a:spLocks/>
          </p:cNvSpPr>
          <p:nvPr/>
        </p:nvSpPr>
        <p:spPr>
          <a:xfrm>
            <a:off x="7096126" y="6093295"/>
            <a:ext cx="2047874" cy="774231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7200" b="0" i="0" kern="12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ru-RU" sz="1100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Главный специалист-эксперт</a:t>
            </a:r>
          </a:p>
          <a:p>
            <a:r>
              <a:rPr lang="ru-RU" sz="1100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отдела бухгалтерского учёта и ревизионной работы </a:t>
            </a:r>
          </a:p>
          <a:p>
            <a:r>
              <a:rPr lang="ru-RU" sz="1100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Иззатов Эльшан Али-заде</a:t>
            </a:r>
            <a:endParaRPr lang="ru-RU" sz="1100" dirty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2676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2852936"/>
            <a:ext cx="8229600" cy="1143000"/>
          </a:xfrm>
        </p:spPr>
        <p:txBody>
          <a:bodyPr>
            <a:normAutofit/>
          </a:bodyPr>
          <a:lstStyle/>
          <a:p>
            <a:r>
              <a:rPr lang="ru-RU" sz="5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Спасибо за внимание!</a:t>
            </a:r>
            <a:endParaRPr lang="ru-RU" sz="5400" dirty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550782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1560" y="67284"/>
            <a:ext cx="7920880" cy="660207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111690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>
          <a:xfrm>
            <a:off x="971600" y="764704"/>
            <a:ext cx="3670920" cy="46992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80000"/>
              </a:lnSpc>
              <a:buFont typeface="Arial" pitchFamily="34" charset="0"/>
              <a:buNone/>
            </a:pPr>
            <a:r>
              <a:rPr lang="ru-RU" altLang="ko-KR" sz="20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Пищевая и перерабатывающая промышленность</a:t>
            </a:r>
          </a:p>
          <a:p>
            <a:pPr marL="0" indent="0">
              <a:lnSpc>
                <a:spcPct val="80000"/>
              </a:lnSpc>
              <a:buFont typeface="Arial" pitchFamily="34" charset="0"/>
              <a:buNone/>
            </a:pPr>
            <a:endParaRPr lang="ru-RU" altLang="ko-KR" sz="20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ea typeface="굴림" charset="-127"/>
              <a:cs typeface="Times New Roman" pitchFamily="18" charset="0"/>
            </a:endParaRP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Финансовые формы 1-5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6-АПК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10-АПК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11-АПК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12-АПК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14-АПК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16-АПК</a:t>
            </a:r>
            <a:endParaRPr lang="ru-RU" altLang="ko-KR" sz="2000" dirty="0">
              <a:solidFill>
                <a:schemeClr val="tx2">
                  <a:lumMod val="75000"/>
                </a:schemeClr>
              </a:solidFill>
              <a:latin typeface="Times New Roman" pitchFamily="18" charset="0"/>
              <a:ea typeface="굴림" charset="-127"/>
              <a:cs typeface="Times New Roman" pitchFamily="18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4932040" y="764704"/>
            <a:ext cx="3679254" cy="46992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lnSpc>
                <a:spcPct val="80000"/>
              </a:lnSpc>
              <a:buFontTx/>
              <a:buNone/>
            </a:pPr>
            <a:r>
              <a:rPr lang="ru-RU" altLang="ko-KR" sz="20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Обслуживающие предприятия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ru-RU" altLang="ko-KR" sz="20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ea typeface="굴림" charset="-127"/>
              <a:cs typeface="Times New Roman" pitchFamily="18" charset="0"/>
            </a:endParaRPr>
          </a:p>
          <a:p>
            <a:pPr marL="0" indent="0">
              <a:lnSpc>
                <a:spcPct val="80000"/>
              </a:lnSpc>
              <a:buFontTx/>
              <a:buNone/>
            </a:pPr>
            <a:endParaRPr lang="ru-RU" altLang="ko-KR" sz="20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ea typeface="굴림" charset="-127"/>
              <a:cs typeface="Times New Roman" pitchFamily="18" charset="0"/>
            </a:endParaRP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Финансовые формы 1-5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6-АПК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10-АПК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11-АПК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12-АПК</a:t>
            </a:r>
          </a:p>
          <a:p>
            <a:pPr>
              <a:lnSpc>
                <a:spcPct val="80000"/>
              </a:lnSpc>
            </a:pPr>
            <a:r>
              <a:rPr lang="ru-RU" altLang="ko-KR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굴림" charset="-127"/>
                <a:cs typeface="Times New Roman" pitchFamily="18" charset="0"/>
              </a:rPr>
              <a:t>14-АПК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2199667" y="4365104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ru-RU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Бланки отчётности направлены</a:t>
            </a:r>
          </a:p>
          <a:p>
            <a:pPr algn="ctr"/>
            <a:r>
              <a:rPr lang="ru-RU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по электронной почте 16.01.2023</a:t>
            </a:r>
            <a:endParaRPr lang="ru-RU" b="1" dirty="0">
              <a:solidFill>
                <a:schemeClr val="tx2">
                  <a:lumMod val="60000"/>
                  <a:lumOff val="4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0448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Объект 2"/>
          <p:cNvSpPr txBox="1">
            <a:spLocks/>
          </p:cNvSpPr>
          <p:nvPr/>
        </p:nvSpPr>
        <p:spPr>
          <a:xfrm>
            <a:off x="251520" y="260648"/>
            <a:ext cx="8640960" cy="63367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11-АПК «Отчет о производственных мощностях </a:t>
            </a:r>
          </a:p>
          <a:p>
            <a:pPr marL="0" indent="0"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(объектах агропромышленного комплекса) за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год»</a:t>
            </a:r>
          </a:p>
          <a:p>
            <a:pPr marL="0" indent="0">
              <a:buFont typeface="Arial" pitchFamily="34" charset="0"/>
              <a:buNone/>
            </a:pPr>
            <a:endParaRPr lang="ru-RU" sz="16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spcBef>
                <a:spcPts val="0"/>
              </a:spcBef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Отражаются производственные мощности по объектам агропромышленного комплекса, перечень которых содержится </a:t>
            </a:r>
          </a:p>
          <a:p>
            <a:pPr marL="0" indent="0">
              <a:spcBef>
                <a:spcPts val="0"/>
              </a:spcBef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в Постановлении Правительства РФ от 24.11.2018 № 1413.  </a:t>
            </a:r>
          </a:p>
          <a:p>
            <a:pPr marL="0" indent="0">
              <a:spcBef>
                <a:spcPts val="0"/>
              </a:spcBef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Эти объекты могут быть как собственные, так и арендованные. </a:t>
            </a:r>
          </a:p>
          <a:p>
            <a:pPr marL="0" indent="0">
              <a:spcBef>
                <a:spcPts val="0"/>
              </a:spcBef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Здесь отражается наличие объектов на начало года, поступление, выбытие и наличие объектов на конец периода.</a:t>
            </a:r>
            <a:endParaRPr lang="ru-RU" sz="2000" dirty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9" name="Таблица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6910219"/>
              </p:ext>
            </p:extLst>
          </p:nvPr>
        </p:nvGraphicFramePr>
        <p:xfrm>
          <a:off x="395536" y="3429000"/>
          <a:ext cx="8280920" cy="2972435"/>
        </p:xfrm>
        <a:graphic>
          <a:graphicData uri="http://schemas.openxmlformats.org/drawingml/2006/table">
            <a:tbl>
              <a:tblPr/>
              <a:tblGrid>
                <a:gridCol w="5760640"/>
                <a:gridCol w="1080120"/>
                <a:gridCol w="1440160"/>
              </a:tblGrid>
              <a:tr h="190500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600" b="1" i="0" u="none" strike="noStrike" dirty="0">
                          <a:effectLst/>
                          <a:latin typeface="Times New Roman"/>
                        </a:rPr>
                        <a:t>Раздел 1. Сведения о наличии производственных мощностей (объектов агропромышленного комплекса)***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effectLst/>
                          <a:latin typeface="Times New Roman"/>
                        </a:rPr>
                        <a:t>Наименование показателя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effectLst/>
                          <a:latin typeface="Times New Roman"/>
                        </a:rPr>
                        <a:t>Код строки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Единицы измерения мощности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446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6865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Предприятие по переработке и консервированию рыбы, ракообразных и моллюсков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111910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тыс.т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Предприятие по глубокой переработке зерна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111920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тыс.т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Предприятие по переработке масличных культур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111930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тыс.т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Предприятие по производству сухих молочных продуктов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111940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тыс.т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Оптово-распределительный центр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111950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тыс.т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 rowSpan="2"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Репродуктор первого порядка для производства родительских форм птицы яичного и мясного направления продуктивности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111960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тыс птицемест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111970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тыс.т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 rowSpan="2"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Репродуктор второго порядка для производства инкубационного яйца финального гибрида птицы яичного и мясного направления продуктивности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111980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тыс птицемест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670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111990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 err="1">
                          <a:effectLst/>
                          <a:latin typeface="Times New Roman"/>
                        </a:rPr>
                        <a:t>тыс.т</a:t>
                      </a:r>
                      <a:endParaRPr lang="ru-RU" sz="12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611677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бъект 2"/>
          <p:cNvSpPr txBox="1">
            <a:spLocks/>
          </p:cNvSpPr>
          <p:nvPr/>
        </p:nvSpPr>
        <p:spPr>
          <a:xfrm>
            <a:off x="251520" y="260647"/>
            <a:ext cx="8640960" cy="648072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spcBef>
                <a:spcPts val="0"/>
              </a:spcBef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12-АПК «Отчет о затратах на выполнение работ и оказание услуг </a:t>
            </a:r>
          </a:p>
          <a:p>
            <a:pPr marL="0" indent="0">
              <a:spcBef>
                <a:spcPts val="0"/>
              </a:spcBef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(на сторону) за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год»</a:t>
            </a:r>
          </a:p>
          <a:p>
            <a:pPr marL="0" indent="0">
              <a:buFont typeface="Arial" pitchFamily="34" charset="0"/>
              <a:buNone/>
            </a:pPr>
            <a:endParaRPr lang="ru-RU" sz="14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spcBef>
                <a:spcPts val="0"/>
              </a:spcBef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Отражаются затраты на выполнение работ и оказание услуг на сторону в области растениеводства, животноводства, рыбоводства, переработки, прочих работ, а также реализация покупных товаров, себестоимость и выручка от всего объёма работ и услуг, реализованных в отчётном периоде. Эта форма должна уравниваться с 6-АПК стр. 63130, 63230.</a:t>
            </a:r>
            <a:endParaRPr lang="ru-RU" sz="2000" dirty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5049351"/>
              </p:ext>
            </p:extLst>
          </p:nvPr>
        </p:nvGraphicFramePr>
        <p:xfrm>
          <a:off x="328955" y="2780928"/>
          <a:ext cx="8486090" cy="3792800"/>
        </p:xfrm>
        <a:graphic>
          <a:graphicData uri="http://schemas.openxmlformats.org/drawingml/2006/table">
            <a:tbl>
              <a:tblPr/>
              <a:tblGrid>
                <a:gridCol w="39886"/>
                <a:gridCol w="1970911"/>
                <a:gridCol w="864096"/>
                <a:gridCol w="864096"/>
                <a:gridCol w="1080120"/>
                <a:gridCol w="1008112"/>
                <a:gridCol w="792088"/>
                <a:gridCol w="648072"/>
                <a:gridCol w="1218709"/>
              </a:tblGrid>
              <a:tr h="465386">
                <a:tc>
                  <a:txBody>
                    <a:bodyPr/>
                    <a:lstStyle/>
                    <a:p>
                      <a:pPr algn="ctr" fontAlgn="ctr"/>
                      <a:endParaRPr lang="ru-RU" sz="11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6658" marR="6658" marT="6658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effectLst/>
                          <a:latin typeface="Times New Roman"/>
                        </a:rPr>
                        <a:t>Наименование показателя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Коды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Затраты на выполнение работ, оказание услуг (на сторону), тыс. руб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Себестоимость работ/услуг, </a:t>
                      </a:r>
                      <a:br>
                        <a:rPr lang="ru-RU" sz="11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тыс. руб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Выручка </a:t>
                      </a:r>
                      <a:br>
                        <a:rPr lang="ru-RU" sz="11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от реализации работ и услуг, </a:t>
                      </a:r>
                      <a:br>
                        <a:rPr lang="ru-RU" sz="11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тыс. руб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Валовая рентабельность,</a:t>
                      </a:r>
                      <a:br>
                        <a:rPr lang="ru-RU" sz="11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%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Справочно: КР и УР, включенные в полную себестоимость работ/услуг (гр_10), (счета: 44 и 26)</a:t>
                      </a:r>
                      <a:br>
                        <a:rPr lang="ru-RU" sz="11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тыс.руб.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</a:tr>
              <a:tr h="313423">
                <a:tc>
                  <a:txBody>
                    <a:bodyPr/>
                    <a:lstStyle/>
                    <a:p>
                      <a:pPr algn="l" fontAlgn="b"/>
                      <a:r>
                        <a:rPr lang="ru-RU" sz="105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658" marR="6658" marT="665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effectLst/>
                          <a:latin typeface="Times New Roman"/>
                        </a:rPr>
                        <a:t>Всего </a:t>
                      </a:r>
                      <a:br>
                        <a:rPr lang="ru-RU" sz="1100" b="0" i="0" u="none" strike="noStrike" dirty="0">
                          <a:effectLst/>
                          <a:latin typeface="Times New Roman"/>
                        </a:rPr>
                      </a:br>
                      <a:r>
                        <a:rPr lang="ru-RU" sz="1100" b="0" i="0" u="none" strike="noStrike" dirty="0">
                          <a:effectLst/>
                          <a:latin typeface="Times New Roman"/>
                        </a:rPr>
                        <a:t>(гр.4+ 5+</a:t>
                      </a:r>
                      <a:br>
                        <a:rPr lang="ru-RU" sz="1100" b="0" i="0" u="none" strike="noStrike" dirty="0">
                          <a:effectLst/>
                          <a:latin typeface="Times New Roman"/>
                        </a:rPr>
                      </a:br>
                      <a:r>
                        <a:rPr lang="ru-RU" sz="1100" b="0" i="0" u="none" strike="noStrike" dirty="0">
                          <a:effectLst/>
                          <a:latin typeface="Times New Roman"/>
                        </a:rPr>
                        <a:t>6+ 7+ 8+ 9)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в том числе по статьям: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63993">
                <a:tc>
                  <a:txBody>
                    <a:bodyPr/>
                    <a:lstStyle/>
                    <a:p>
                      <a:pPr algn="l" fontAlgn="b"/>
                      <a:r>
                        <a:rPr lang="ru-RU" sz="105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658" marR="6658" marT="665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effectLst/>
                          <a:latin typeface="Times New Roman"/>
                        </a:rPr>
                        <a:t>оплата труда </a:t>
                      </a:r>
                      <a:br>
                        <a:rPr lang="ru-RU" sz="1100" b="0" i="0" u="none" strike="noStrike" dirty="0">
                          <a:effectLst/>
                          <a:latin typeface="Times New Roman"/>
                        </a:rPr>
                      </a:br>
                      <a:r>
                        <a:rPr lang="ru-RU" sz="1100" b="0" i="0" u="none" strike="noStrike" dirty="0">
                          <a:effectLst/>
                          <a:latin typeface="Times New Roman"/>
                        </a:rPr>
                        <a:t>с отчислениями на социальные нужды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93974">
                <a:tc>
                  <a:txBody>
                    <a:bodyPr/>
                    <a:lstStyle/>
                    <a:p>
                      <a:pPr algn="l" fontAlgn="b"/>
                      <a:r>
                        <a:rPr lang="ru-RU" sz="105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658" marR="6658" marT="665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40566">
                <a:tc>
                  <a:txBody>
                    <a:bodyPr/>
                    <a:lstStyle/>
                    <a:p>
                      <a:pPr algn="ctr" fontAlgn="ctr"/>
                      <a:endParaRPr lang="ru-RU" sz="1050" b="0" i="1" u="none" strike="noStrike">
                        <a:effectLst/>
                        <a:latin typeface="Times New Roman"/>
                      </a:endParaRPr>
                    </a:p>
                  </a:txBody>
                  <a:tcPr marL="6658" marR="6658" marT="6658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10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11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12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13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0519">
                <a:tc>
                  <a:txBody>
                    <a:bodyPr/>
                    <a:lstStyle/>
                    <a:p>
                      <a:pPr algn="l" fontAlgn="ctr"/>
                      <a:endParaRPr lang="ru-RU" sz="1100" b="1" i="0" u="none" strike="noStrike">
                        <a:effectLst/>
                        <a:latin typeface="Times New Roman"/>
                      </a:endParaRPr>
                    </a:p>
                  </a:txBody>
                  <a:tcPr marL="6658" marR="6658" marT="6658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Всего по организации:</a:t>
                      </a:r>
                      <a:br>
                        <a:rPr lang="ru-RU" sz="1100" b="1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(стр.121100+ 121200+ 121300)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121000</a:t>
                      </a:r>
                    </a:p>
                  </a:txBody>
                  <a:tcPr marL="6658" marR="6658" marT="6658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BC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</a:tr>
              <a:tr h="1755450">
                <a:tc>
                  <a:txBody>
                    <a:bodyPr/>
                    <a:lstStyle/>
                    <a:p>
                      <a:pPr algn="l" fontAlgn="ctr"/>
                      <a:endParaRPr lang="ru-RU" sz="1100" b="1" i="0" u="none" strike="noStrike">
                        <a:effectLst/>
                        <a:latin typeface="Times New Roman"/>
                      </a:endParaRPr>
                    </a:p>
                  </a:txBody>
                  <a:tcPr marL="6658" marR="6658" marT="6658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Услуги в области растениеводства, животноводства, рыбоводства и переработки сельскохозяйственной продукции, кроме ветеринарных услуг</a:t>
                      </a:r>
                      <a:br>
                        <a:rPr lang="ru-RU" sz="1100" b="1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(стр.121110+ 121120+ 121130+ 121140+ 121150+ 121160)</a:t>
                      </a:r>
                    </a:p>
                  </a:txBody>
                  <a:tcPr marL="6658" marR="6658" marT="665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1" i="0" u="none" strike="noStrike" dirty="0">
                          <a:effectLst/>
                          <a:latin typeface="Times New Roman"/>
                        </a:rPr>
                        <a:t>121100</a:t>
                      </a:r>
                    </a:p>
                  </a:txBody>
                  <a:tcPr marL="6658" marR="6658" marT="6658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0" i="0" u="none" strike="noStrike"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BC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100" b="1" i="0" u="none" strike="noStrike" dirty="0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6658" marR="6658" marT="665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3489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14743003"/>
              </p:ext>
            </p:extLst>
          </p:nvPr>
        </p:nvGraphicFramePr>
        <p:xfrm>
          <a:off x="304789" y="1479994"/>
          <a:ext cx="8299659" cy="2316480"/>
        </p:xfrm>
        <a:graphic>
          <a:graphicData uri="http://schemas.openxmlformats.org/drawingml/2006/table">
            <a:tbl>
              <a:tblPr/>
              <a:tblGrid>
                <a:gridCol w="5275323"/>
                <a:gridCol w="720080"/>
                <a:gridCol w="1152128"/>
                <a:gridCol w="1152128"/>
              </a:tblGrid>
              <a:tr h="190500"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ru-RU" sz="1600" b="1" i="0" u="none" strike="noStrike" dirty="0">
                          <a:effectLst/>
                          <a:latin typeface="Times New Roman"/>
                        </a:rPr>
                        <a:t>Раздел 14-1. Приобретение и использование сельскохозяйственной продукции (сырья) для первичной и промышленной переработки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8387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effectLst/>
                          <a:latin typeface="Times New Roman"/>
                        </a:rPr>
                        <a:t>Наименование показателя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Коды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 dirty="0">
                          <a:effectLst/>
                          <a:latin typeface="Times New Roman"/>
                        </a:rPr>
                        <a:t>Направлено на переработку сырья (без учета сырья на давальческой основе), ц***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3147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собственного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покупного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446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1" u="none" strike="noStrike"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4465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1" i="0" u="none" strike="noStrike">
                          <a:effectLst/>
                          <a:latin typeface="Times New Roman"/>
                        </a:rPr>
                        <a:t>ВСЕГО (стр.141100 + 141200+141300+141400+141500)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effectLst/>
                          <a:latin typeface="Times New Roman"/>
                        </a:rPr>
                        <a:t>141000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147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1" i="0" u="none" strike="noStrike" dirty="0">
                          <a:effectLst/>
                          <a:latin typeface="Times New Roman"/>
                        </a:rPr>
                        <a:t>1. Продукция растениеводства:</a:t>
                      </a:r>
                      <a:br>
                        <a:rPr lang="ru-RU" sz="1200" b="1" i="0" u="none" strike="noStrike" dirty="0">
                          <a:effectLst/>
                          <a:latin typeface="Times New Roman"/>
                        </a:rPr>
                      </a:br>
                      <a:r>
                        <a:rPr lang="ru-RU" sz="1200" b="1" i="0" u="none" strike="noStrike" dirty="0">
                          <a:effectLst/>
                          <a:latin typeface="Times New Roman"/>
                        </a:rPr>
                        <a:t>(стр.141110+ 141120+ 141130+ 141140+ 141150+ 141160+ 141170+ 141190)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effectLst/>
                          <a:latin typeface="Times New Roman"/>
                        </a:rPr>
                        <a:t>141100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4465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1" u="none" strike="noStrike" dirty="0">
                          <a:effectLst/>
                          <a:latin typeface="Times New Roman"/>
                        </a:rPr>
                        <a:t>СПРАВОЧНО: зерно, направленное на глубокую переработку</a:t>
                      </a:r>
                    </a:p>
                  </a:txBody>
                  <a:tcPr marL="17145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141125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 dirty="0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</a:tbl>
          </a:graphicData>
        </a:graphic>
      </p:graphicFrame>
      <p:sp>
        <p:nvSpPr>
          <p:cNvPr id="6" name="Объект 2"/>
          <p:cNvSpPr txBox="1">
            <a:spLocks/>
          </p:cNvSpPr>
          <p:nvPr/>
        </p:nvSpPr>
        <p:spPr>
          <a:xfrm>
            <a:off x="251520" y="260648"/>
            <a:ext cx="8496944" cy="6408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14-АПК «Отчет о производстве, затратах, себестоимости и реализации продукции первичной и промышленной переработки, произведенной из сельскохозяйственного сырья за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год»</a:t>
            </a: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0578463"/>
              </p:ext>
            </p:extLst>
          </p:nvPr>
        </p:nvGraphicFramePr>
        <p:xfrm>
          <a:off x="323528" y="4293096"/>
          <a:ext cx="8280920" cy="2078355"/>
        </p:xfrm>
        <a:graphic>
          <a:graphicData uri="http://schemas.openxmlformats.org/drawingml/2006/table">
            <a:tbl>
              <a:tblPr/>
              <a:tblGrid>
                <a:gridCol w="5256584"/>
                <a:gridCol w="720080"/>
                <a:gridCol w="1152128"/>
                <a:gridCol w="1152128"/>
              </a:tblGrid>
              <a:tr h="33147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1" i="0" u="none" strike="noStrike" dirty="0">
                          <a:effectLst/>
                          <a:latin typeface="Times New Roman"/>
                        </a:rPr>
                        <a:t>3. Продукция первичной переработки сельскохозяйственного сырья </a:t>
                      </a:r>
                      <a:br>
                        <a:rPr lang="ru-RU" sz="1200" b="1" i="0" u="none" strike="noStrike" dirty="0">
                          <a:effectLst/>
                          <a:latin typeface="Times New Roman"/>
                        </a:rPr>
                      </a:br>
                      <a:r>
                        <a:rPr lang="ru-RU" sz="1200" b="1" i="0" u="none" strike="noStrike" dirty="0">
                          <a:effectLst/>
                          <a:latin typeface="Times New Roman"/>
                        </a:rPr>
                        <a:t>(стр.141310+ 141320+ 141330+ 141340+ 141350+ 141360)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effectLst/>
                          <a:latin typeface="Times New Roman"/>
                        </a:rPr>
                        <a:t>141300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147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прочая продукция первичной переработки сельскохозяйственного сырья (растениеводство и животноводство)</a:t>
                      </a:r>
                    </a:p>
                  </a:txBody>
                  <a:tcPr marL="17145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141350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147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прочая продукция промышленной переработки сельскохозяйственного сырья (растениеводство и животноводство)</a:t>
                      </a:r>
                    </a:p>
                  </a:txBody>
                  <a:tcPr marL="17145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141360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4465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1" i="0" u="none" strike="noStrike" dirty="0">
                          <a:effectLst/>
                          <a:latin typeface="Times New Roman"/>
                        </a:rPr>
                        <a:t>4. Продукция подсобных производств и промыслов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effectLst/>
                          <a:latin typeface="Times New Roman"/>
                        </a:rPr>
                        <a:t>141400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B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BBF"/>
                    </a:solidFill>
                  </a:tcPr>
                </a:tc>
              </a:tr>
              <a:tr h="33147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в том числе: </a:t>
                      </a:r>
                      <a:br>
                        <a:rPr lang="ru-RU" sz="12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дикоростущие плоды и ягоды</a:t>
                      </a:r>
                    </a:p>
                  </a:txBody>
                  <a:tcPr marL="17145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141410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164465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выловленная рыба (дикая)</a:t>
                      </a:r>
                    </a:p>
                  </a:txBody>
                  <a:tcPr marL="17145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141420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164465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 dirty="0">
                          <a:effectLst/>
                          <a:latin typeface="Times New Roman"/>
                        </a:rPr>
                        <a:t>дикие животные</a:t>
                      </a:r>
                    </a:p>
                  </a:txBody>
                  <a:tcPr marL="17145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141430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 dirty="0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9093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Объект 2"/>
          <p:cNvSpPr txBox="1">
            <a:spLocks/>
          </p:cNvSpPr>
          <p:nvPr/>
        </p:nvSpPr>
        <p:spPr>
          <a:xfrm>
            <a:off x="251520" y="260648"/>
            <a:ext cx="8640960" cy="6408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14-АПК «Отчет о производстве, затратах, себестоимости и реализации продукции первичной и промышленной переработки, произведенной из сельскохозяйственного сырья за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год»</a:t>
            </a: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4528505"/>
              </p:ext>
            </p:extLst>
          </p:nvPr>
        </p:nvGraphicFramePr>
        <p:xfrm>
          <a:off x="251520" y="1772816"/>
          <a:ext cx="8496944" cy="4320481"/>
        </p:xfrm>
        <a:graphic>
          <a:graphicData uri="http://schemas.openxmlformats.org/drawingml/2006/table">
            <a:tbl>
              <a:tblPr/>
              <a:tblGrid>
                <a:gridCol w="5932715"/>
                <a:gridCol w="1018380"/>
                <a:gridCol w="1545849"/>
              </a:tblGrid>
              <a:tr h="596497">
                <a:tc gridSpan="3">
                  <a:txBody>
                    <a:bodyPr/>
                    <a:lstStyle/>
                    <a:p>
                      <a:pPr algn="ctr" fontAlgn="t"/>
                      <a:r>
                        <a:rPr lang="ru-RU" sz="1800" b="1" i="0" u="none" strike="noStrike" dirty="0">
                          <a:effectLst/>
                          <a:latin typeface="Times New Roman"/>
                        </a:rPr>
                        <a:t>Раздел 14-2. Объем и себестоимость производства продукции первичной и промышленной переработки сельскохозяйственного сырья за год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3707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400" b="1" i="0" u="none" strike="noStrike" dirty="0">
                          <a:effectLst/>
                          <a:latin typeface="Times New Roman"/>
                        </a:rPr>
                        <a:t>2. Продукция первичной переработки (животноводство):</a:t>
                      </a:r>
                      <a:br>
                        <a:rPr lang="ru-RU" sz="1400" b="1" i="0" u="none" strike="noStrike" dirty="0">
                          <a:effectLst/>
                          <a:latin typeface="Times New Roman"/>
                        </a:rPr>
                      </a:br>
                      <a:r>
                        <a:rPr lang="ru-RU" sz="1400" b="1" i="0" u="none" strike="noStrike" dirty="0">
                          <a:effectLst/>
                          <a:latin typeface="Times New Roman"/>
                        </a:rPr>
                        <a:t>(стр.142210+ 142220+ 142230+ 142240+ 142250+142260+ 142270)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effectLst/>
                          <a:latin typeface="Times New Roman"/>
                        </a:rPr>
                        <a:t>142200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573428">
                <a:tc>
                  <a:txBody>
                    <a:bodyPr/>
                    <a:lstStyle/>
                    <a:p>
                      <a:pPr algn="l" fontAlgn="ctr"/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рыба переработанная и консервированная, ракообразные и </a:t>
                      </a:r>
                      <a:r>
                        <a:rPr lang="ru-RU" sz="1400" b="0" i="0" u="none" strike="noStrike" dirty="0" err="1">
                          <a:effectLst/>
                          <a:latin typeface="Times New Roman"/>
                        </a:rPr>
                        <a:t>маллюски</a:t>
                      </a:r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 (тыс. </a:t>
                      </a:r>
                      <a:r>
                        <a:rPr lang="ru-RU" sz="1400" b="0" i="0" u="none" strike="noStrike" dirty="0" err="1">
                          <a:effectLst/>
                          <a:latin typeface="Times New Roman"/>
                        </a:rPr>
                        <a:t>усл.банк</a:t>
                      </a:r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)</a:t>
                      </a:r>
                    </a:p>
                  </a:txBody>
                  <a:tcPr marL="17145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142270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573428">
                <a:tc>
                  <a:txBody>
                    <a:bodyPr/>
                    <a:lstStyle/>
                    <a:p>
                      <a:pPr algn="l" fontAlgn="ctr"/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в том числе: продукция переработки дикой рыбы, ракообразные и </a:t>
                      </a:r>
                      <a:r>
                        <a:rPr lang="ru-RU" sz="1400" b="0" i="0" u="none" strike="noStrike" dirty="0" err="1">
                          <a:effectLst/>
                          <a:latin typeface="Times New Roman"/>
                        </a:rPr>
                        <a:t>маллюски</a:t>
                      </a:r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 дикие (тыс. </a:t>
                      </a:r>
                      <a:r>
                        <a:rPr lang="ru-RU" sz="1400" b="0" i="0" u="none" strike="noStrike" dirty="0" err="1">
                          <a:effectLst/>
                          <a:latin typeface="Times New Roman"/>
                        </a:rPr>
                        <a:t>усл.банк</a:t>
                      </a:r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)</a:t>
                      </a:r>
                    </a:p>
                  </a:txBody>
                  <a:tcPr marL="34290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142271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573428">
                <a:tc>
                  <a:txBody>
                    <a:bodyPr/>
                    <a:lstStyle/>
                    <a:p>
                      <a:pPr algn="l" fontAlgn="ctr"/>
                      <a:r>
                        <a:rPr lang="ru-RU" sz="1400" b="1" i="0" u="none" strike="noStrike">
                          <a:effectLst/>
                          <a:latin typeface="Times New Roman"/>
                        </a:rPr>
                        <a:t>3. Продукция промышленной переработки:</a:t>
                      </a:r>
                      <a:br>
                        <a:rPr lang="ru-RU" sz="1400" b="1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400" b="1" i="0" u="none" strike="noStrike">
                          <a:effectLst/>
                          <a:latin typeface="Times New Roman"/>
                        </a:rPr>
                        <a:t>(стр.142310+ 142320+ 142330+ 142340+ 142350+ 142390)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effectLst/>
                          <a:latin typeface="Times New Roman"/>
                        </a:rPr>
                        <a:t>142300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3707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в том числе:</a:t>
                      </a:r>
                      <a:br>
                        <a:rPr lang="ru-RU" sz="14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продукция глубокой переработки зерна (кроме крахмала и крахмалопродуктов)</a:t>
                      </a:r>
                    </a:p>
                  </a:txBody>
                  <a:tcPr marL="34290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142391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9556">
                <a:tc>
                  <a:txBody>
                    <a:bodyPr/>
                    <a:lstStyle/>
                    <a:p>
                      <a:pPr algn="l" fontAlgn="ctr"/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крахмал и </a:t>
                      </a:r>
                      <a:r>
                        <a:rPr lang="ru-RU" sz="1400" b="0" i="0" u="none" strike="noStrike" dirty="0" err="1">
                          <a:effectLst/>
                          <a:latin typeface="Times New Roman"/>
                        </a:rPr>
                        <a:t>крахмалопродукты</a:t>
                      </a:r>
                      <a:endParaRPr lang="ru-RU" sz="14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34290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142392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63142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Объект 2"/>
          <p:cNvSpPr txBox="1">
            <a:spLocks/>
          </p:cNvSpPr>
          <p:nvPr/>
        </p:nvSpPr>
        <p:spPr>
          <a:xfrm>
            <a:off x="251520" y="260648"/>
            <a:ext cx="8712968" cy="6408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14-АПК «Отчет о производстве, затратах, себестоимости и реализации продукции первичной и промышленной переработки, произведенной из сельскохозяйственного сырья за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sz="20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год»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69403571"/>
              </p:ext>
            </p:extLst>
          </p:nvPr>
        </p:nvGraphicFramePr>
        <p:xfrm>
          <a:off x="345134" y="1412776"/>
          <a:ext cx="8475338" cy="3333750"/>
        </p:xfrm>
        <a:graphic>
          <a:graphicData uri="http://schemas.openxmlformats.org/drawingml/2006/table">
            <a:tbl>
              <a:tblPr/>
              <a:tblGrid>
                <a:gridCol w="1778594"/>
                <a:gridCol w="648072"/>
                <a:gridCol w="1152128"/>
                <a:gridCol w="1512168"/>
                <a:gridCol w="864096"/>
                <a:gridCol w="2520280"/>
              </a:tblGrid>
              <a:tr h="190500">
                <a:tc gridSpan="6">
                  <a:txBody>
                    <a:bodyPr/>
                    <a:lstStyle/>
                    <a:p>
                      <a:pPr algn="ctr" fontAlgn="t"/>
                      <a:r>
                        <a:rPr lang="ru-RU" sz="1800" b="1" i="0" u="none" strike="noStrike" dirty="0">
                          <a:effectLst/>
                          <a:latin typeface="Times New Roman"/>
                        </a:rPr>
                        <a:t>Раздел 14-2. Объем и себестоимость производства продукции первичной и промышленной переработки сельскохозяйственного сырья за год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64465"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Наименование показателя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Коды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Выход готовой продукции</a:t>
                      </a:r>
                      <a:br>
                        <a:rPr lang="ru-RU" sz="14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 (ц, дкл, тыс.шт., тыс.усл.банк)*****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СПРАВОЧНО: </a:t>
                      </a:r>
                      <a:br>
                        <a:rPr lang="ru-RU" sz="14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в пересчете на убойный вес (мясо), на молоко в зачетном весе (молокопро-</a:t>
                      </a:r>
                      <a:br>
                        <a:rPr lang="ru-RU" sz="1400" b="0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дукты)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Затраты на основное производство, тыс. </a:t>
                      </a:r>
                      <a:r>
                        <a:rPr lang="ru-RU" sz="1400" b="0" i="0" u="none" strike="noStrike" dirty="0" err="1">
                          <a:effectLst/>
                          <a:latin typeface="Times New Roman"/>
                        </a:rPr>
                        <a:t>руб</a:t>
                      </a:r>
                      <a:endParaRPr lang="ru-RU" sz="1400" b="0" i="0" u="none" strike="noStrike" dirty="0">
                        <a:effectLst/>
                        <a:latin typeface="Times New Roman"/>
                      </a:endParaRP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6446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всего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материальные затраты: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3420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>
                          <a:effectLst/>
                          <a:latin typeface="Times New Roman"/>
                        </a:rPr>
                        <a:t>оплата работ и услуг производственного характера, в т.ч. выполненных сторонними организациями, прочие материальные затраты (предметы труда, используемые в производстве)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</a:tr>
              <a:tr h="16446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1" u="none" strike="noStrike"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1" u="none" strike="noStrike"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1" u="none" strike="noStrike"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1" u="none" strike="noStrike"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1" u="none" strike="noStrike"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1" u="none" strike="noStrike">
                          <a:effectLst/>
                          <a:latin typeface="Times New Roman"/>
                        </a:rPr>
                        <a:t>12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147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400" b="1" i="0" u="none" strike="noStrike">
                          <a:effectLst/>
                          <a:latin typeface="Times New Roman"/>
                        </a:rPr>
                        <a:t>ВСЕГО</a:t>
                      </a:r>
                      <a:br>
                        <a:rPr lang="ru-RU" sz="1400" b="1" i="0" u="none" strike="noStrike">
                          <a:effectLst/>
                          <a:latin typeface="Times New Roman"/>
                        </a:rPr>
                      </a:br>
                      <a:r>
                        <a:rPr lang="ru-RU" sz="1400" b="1" i="0" u="none" strike="noStrike">
                          <a:effectLst/>
                          <a:latin typeface="Times New Roman"/>
                        </a:rPr>
                        <a:t>(стр.142100+ 142200+ 142300)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effectLst/>
                          <a:latin typeface="Times New Roman"/>
                        </a:rPr>
                        <a:t>142000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400" b="1" i="0" u="none" strike="noStrike" dirty="0"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DCB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97284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sz="31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16-АПК «Баланс продукции за 2022 год»</a:t>
            </a:r>
            <a:endParaRPr lang="ru-RU" dirty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9723439"/>
              </p:ext>
            </p:extLst>
          </p:nvPr>
        </p:nvGraphicFramePr>
        <p:xfrm>
          <a:off x="323528" y="1052735"/>
          <a:ext cx="8424936" cy="5400600"/>
        </p:xfrm>
        <a:graphic>
          <a:graphicData uri="http://schemas.openxmlformats.org/drawingml/2006/table">
            <a:tbl>
              <a:tblPr/>
              <a:tblGrid>
                <a:gridCol w="6190877"/>
                <a:gridCol w="870592"/>
                <a:gridCol w="1363467"/>
              </a:tblGrid>
              <a:tr h="546972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Наименвание</a:t>
                      </a:r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показателя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Коды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Наличие на начало года, 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261947"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1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1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1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623404">
                <a:tc>
                  <a:txBody>
                    <a:bodyPr/>
                    <a:lstStyle/>
                    <a:p>
                      <a:pPr algn="l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зерно и семена прочих зерновых культур </a:t>
                      </a:r>
                      <a:b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(озимых и яровых)</a:t>
                      </a:r>
                    </a:p>
                  </a:txBody>
                  <a:tcPr marL="17145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161170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623404">
                <a:tc>
                  <a:txBody>
                    <a:bodyPr/>
                    <a:lstStyle/>
                    <a:p>
                      <a:pPr algn="l" fontAlgn="ctr"/>
                      <a:r>
                        <a:rPr lang="ru-RU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из них:</a:t>
                      </a:r>
                      <a:br>
                        <a:rPr lang="ru-RU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рожь (озимая, яровая)</a:t>
                      </a:r>
                    </a:p>
                  </a:txBody>
                  <a:tcPr marL="34290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161171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353983">
                <a:tc>
                  <a:txBody>
                    <a:bodyPr/>
                    <a:lstStyle/>
                    <a:p>
                      <a:pPr algn="l" fontAlgn="ctr"/>
                      <a:r>
                        <a:rPr lang="ru-RU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гречиха</a:t>
                      </a:r>
                    </a:p>
                  </a:txBody>
                  <a:tcPr marL="34290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161172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353983">
                <a:tc>
                  <a:txBody>
                    <a:bodyPr/>
                    <a:lstStyle/>
                    <a:p>
                      <a:pPr algn="l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овес</a:t>
                      </a:r>
                    </a:p>
                  </a:txBody>
                  <a:tcPr marL="34290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161173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353983">
                <a:tc>
                  <a:txBody>
                    <a:bodyPr/>
                    <a:lstStyle/>
                    <a:p>
                      <a:pPr algn="l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просо</a:t>
                      </a:r>
                    </a:p>
                  </a:txBody>
                  <a:tcPr marL="342900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161174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353983">
                <a:tc>
                  <a:txBody>
                    <a:bodyPr/>
                    <a:lstStyle/>
                    <a:p>
                      <a:pPr algn="l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Овощи защищенного грунта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161420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929135">
                <a:tc>
                  <a:txBody>
                    <a:bodyPr/>
                    <a:lstStyle/>
                    <a:p>
                      <a:pPr algn="l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Вина виноградные из свежего винограда (вина игристые; вина кроме игристых и газированных); сусло виноградное (дкл)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163180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623404">
                <a:tc>
                  <a:txBody>
                    <a:bodyPr/>
                    <a:lstStyle/>
                    <a:p>
                      <a:pPr algn="l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Продукция глубокой переработки зерна (кроме крахмала и крахмалопродуктов)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163190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  <a:tr h="37640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Крахмал и крахмалопродукты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C1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6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163200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-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EB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48912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Essential</Template>
  <TotalTime>71</TotalTime>
  <Words>837</Words>
  <Application>Microsoft Office PowerPoint</Application>
  <PresentationFormat>Экран (4:3)</PresentationFormat>
  <Paragraphs>234</Paragraphs>
  <Slides>10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16-АПК «Баланс продукции за 2022 год»</vt:lpstr>
      <vt:lpstr>Спасибо за внимание!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Userbuh1</dc:creator>
  <cp:lastModifiedBy>Userbuh1</cp:lastModifiedBy>
  <cp:revision>8</cp:revision>
  <cp:lastPrinted>2023-02-01T06:27:16Z</cp:lastPrinted>
  <dcterms:created xsi:type="dcterms:W3CDTF">2023-02-01T05:16:16Z</dcterms:created>
  <dcterms:modified xsi:type="dcterms:W3CDTF">2023-02-01T10:51:44Z</dcterms:modified>
</cp:coreProperties>
</file>

<file path=docProps/thumbnail.jpeg>
</file>